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63" r:id="rId7"/>
    <p:sldId id="257" r:id="rId8"/>
    <p:sldId id="264" r:id="rId9"/>
    <p:sldId id="261" r:id="rId10"/>
    <p:sldId id="259" r:id="rId11"/>
    <p:sldId id="260" r:id="rId1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8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1º trimestre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2º trimestre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3º trimestre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sz="2200" kern="1200" noProof="0" dirty="0">
              <a:solidFill>
                <a:prstClr val="black"/>
              </a:solidFill>
              <a:latin typeface="Arial Black" panose="020B0A04020102020204" pitchFamily="34" charset="0"/>
              <a:ea typeface="+mn-ea"/>
              <a:cs typeface="+mn-cs"/>
            </a:rPr>
            <a:t>MENTALIDADE</a:t>
          </a:r>
          <a:r>
            <a:rPr lang="pt-BR" sz="2200" kern="1200" noProof="0" dirty="0">
              <a:solidFill>
                <a:schemeClr val="bg1"/>
              </a:solidFill>
              <a:latin typeface="Arial Black" panose="020B0A04020102020204" pitchFamily="34" charset="0"/>
            </a:rPr>
            <a:t> FINANCEIRA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latin typeface="Arial Black" panose="020B0A04020102020204" pitchFamily="34" charset="0"/>
            </a:rPr>
            <a:t>HÁBITOS E DISCIPLINA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latin typeface="Arial Black" panose="020B0A04020102020204" pitchFamily="34" charset="0"/>
            </a:rPr>
            <a:t>EDUCAÇÃO FINANCEIRA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>
              <a:solidFill>
                <a:schemeClr val="bg1"/>
              </a:solidFill>
              <a:latin typeface="Arial Black" panose="020B0A04020102020204" pitchFamily="34" charset="0"/>
            </a:rPr>
            <a:t>FONTES DE RENDAS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>
        <a:solidFill>
          <a:schemeClr val="tx1"/>
        </a:solidFill>
      </dgm:spPr>
    </dgm:pt>
    <dgm:pt modelId="{25B2245B-A34B-48ED-A134-55D6D3C49DD6}" type="pres">
      <dgm:prSet presAssocID="{AAC263CB-8256-4B03-92FE-1622698FB3E9}" presName="iconRect" presStyleLbl="node1" presStyleIdx="0" presStyleCnt="4" custLinFactNeighborX="-21311" custLinFactNeighborY="1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érebro na cabeça"/>
        </a:ext>
      </dgm:extLst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 custScaleX="111408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>
        <a:solidFill>
          <a:schemeClr val="tx1"/>
        </a:solidFill>
      </dgm:spPr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ógio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>
        <a:solidFill>
          <a:schemeClr val="tx1"/>
        </a:solidFill>
      </dgm:spPr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péu de formatura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>
        <a:solidFill>
          <a:schemeClr val="tx1"/>
        </a:solidFill>
      </dgm:spPr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ário com cachoeira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Acesso necessário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Determine escala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pt-BR" noProof="0" dirty="0"/>
            <a:t>Selecione a tecnologia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-108509" y="6937"/>
          <a:ext cx="5143500" cy="728855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6372" y="171479"/>
          <a:ext cx="401654" cy="400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490307" y="6937"/>
          <a:ext cx="4761702" cy="775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34" tIns="82034" rIns="82034" bIns="82034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solidFill>
                <a:prstClr val="black"/>
              </a:solidFill>
              <a:latin typeface="Arial Black" panose="020B0A04020102020204" pitchFamily="34" charset="0"/>
              <a:ea typeface="+mn-ea"/>
              <a:cs typeface="+mn-cs"/>
            </a:rPr>
            <a:t>MENTALIDADE</a:t>
          </a:r>
          <a:r>
            <a:rPr lang="pt-BR" sz="2200" kern="1200" noProof="0" dirty="0">
              <a:solidFill>
                <a:schemeClr val="bg1"/>
              </a:solidFill>
              <a:latin typeface="Arial Black" panose="020B0A04020102020204" pitchFamily="34" charset="0"/>
            </a:rPr>
            <a:t> FINANCEIRA</a:t>
          </a:r>
        </a:p>
      </dsp:txBody>
      <dsp:txXfrm>
        <a:off x="490307" y="6937"/>
        <a:ext cx="4761702" cy="775121"/>
      </dsp:txXfrm>
    </dsp:sp>
    <dsp:sp modelId="{8AC75408-A83A-4B24-A30F-7377A08565C6}">
      <dsp:nvSpPr>
        <dsp:cNvPr id="0" name=""/>
        <dsp:cNvSpPr/>
      </dsp:nvSpPr>
      <dsp:spPr>
        <a:xfrm>
          <a:off x="-108509" y="975839"/>
          <a:ext cx="5143500" cy="728855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111969" y="1139831"/>
          <a:ext cx="401654" cy="400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734102" y="975839"/>
          <a:ext cx="4274111" cy="775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34" tIns="82034" rIns="82034" bIns="82034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solidFill>
                <a:schemeClr val="bg1"/>
              </a:solidFill>
              <a:latin typeface="Arial Black" panose="020B0A04020102020204" pitchFamily="34" charset="0"/>
            </a:rPr>
            <a:t>HÁBITOS E DISCIPLINA</a:t>
          </a:r>
        </a:p>
      </dsp:txBody>
      <dsp:txXfrm>
        <a:off x="734102" y="975839"/>
        <a:ext cx="4274111" cy="775121"/>
      </dsp:txXfrm>
    </dsp:sp>
    <dsp:sp modelId="{C01A6FD6-644F-4A38-8AAF-FA2CD15EFB95}">
      <dsp:nvSpPr>
        <dsp:cNvPr id="0" name=""/>
        <dsp:cNvSpPr/>
      </dsp:nvSpPr>
      <dsp:spPr>
        <a:xfrm>
          <a:off x="-108509" y="1944740"/>
          <a:ext cx="5143500" cy="728855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111969" y="2108733"/>
          <a:ext cx="401654" cy="400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734102" y="1944740"/>
          <a:ext cx="4274111" cy="775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34" tIns="82034" rIns="82034" bIns="82034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solidFill>
                <a:schemeClr val="bg1"/>
              </a:solidFill>
              <a:latin typeface="Arial Black" panose="020B0A04020102020204" pitchFamily="34" charset="0"/>
            </a:rPr>
            <a:t>EDUCAÇÃO FINANCEIRA</a:t>
          </a:r>
        </a:p>
      </dsp:txBody>
      <dsp:txXfrm>
        <a:off x="734102" y="1944740"/>
        <a:ext cx="4274111" cy="775121"/>
      </dsp:txXfrm>
    </dsp:sp>
    <dsp:sp modelId="{6DC3A653-9B12-4739-B88C-98A411249860}">
      <dsp:nvSpPr>
        <dsp:cNvPr id="0" name=""/>
        <dsp:cNvSpPr/>
      </dsp:nvSpPr>
      <dsp:spPr>
        <a:xfrm>
          <a:off x="-108509" y="2913642"/>
          <a:ext cx="5143500" cy="728855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111969" y="3077634"/>
          <a:ext cx="401654" cy="400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734102" y="2913642"/>
          <a:ext cx="4274111" cy="775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34" tIns="82034" rIns="82034" bIns="82034" numCol="1" spcCol="1270" rtlCol="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noProof="0" dirty="0">
              <a:solidFill>
                <a:schemeClr val="bg1"/>
              </a:solidFill>
              <a:latin typeface="Arial Black" panose="020B0A04020102020204" pitchFamily="34" charset="0"/>
            </a:rPr>
            <a:t>FONTES DE RENDAS</a:t>
          </a:r>
        </a:p>
      </dsp:txBody>
      <dsp:txXfrm>
        <a:off x="734102" y="2913642"/>
        <a:ext cx="4274111" cy="775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Acesso necessário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Determine escala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noProof="0" dirty="0"/>
            <a:t>Selecione a tecnologia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C87D81-FB73-4F95-9286-45D1299EEC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BB63F0-0582-41C3-918D-C59530974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5F68-8DBD-417F-B551-F28581C5BD6B}" type="datetime1">
              <a:rPr lang="pt-BR" smtClean="0"/>
              <a:t>18/01/2025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24165B-0720-4727-AB1F-F34AB504C7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618F4C-494C-4891-9BCE-51A7B77997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01F7A-D007-4DAF-A017-0A3BB50EF3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56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6E041-8F7D-4DAB-ABF6-3059B2BC2DEC}" type="datetime1">
              <a:rPr lang="pt-BR" smtClean="0"/>
              <a:pPr/>
              <a:t>18/01/2025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636F-33B0-468B-9658-F28036F7576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629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0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09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25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69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28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62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72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1691384-6819-44CB-A740-F262EC47E67F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78B4CD-E2E4-43E9-B8B4-87CFE42D0388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F4F2A-85B6-4917-9665-216D1BA7B2ED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0AF27B-D12E-48D6-A433-CEF206729F4C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102AD7-29A5-40CE-ACCE-C1B56BC5219D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2CE553-F4EF-45AA-8EED-A1FA7C0EB4CA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3C8B-6287-4163-B783-D9493E76A71E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6D30C6-07CA-4354-A263-36B84C0642C9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D585E-F904-4F94-82B7-098E9234C15B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79292E-7CD4-4641-9A16-177DC98580C7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AE2D4-691F-41A6-9BD0-B90BC8C09E65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F1302-A19B-42F2-84B2-69117AB480A2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E7A07-CDA0-4323-BFD6-F4399CEC5E14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0A8859-61FB-4398-B624-A1345AA59CE4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BEBA1-F02F-4F57-8ED0-7CE42F38A164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8481B-3F36-4552-8D16-99206D708758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43144-C1BF-4BC9-8B17-05566C2B7963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1587443-173C-4268-B972-0D45634686FB}" type="datetime1">
              <a:rPr lang="pt-BR" noProof="0" smtClean="0"/>
              <a:t>18/01/2025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pessoa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0"/>
            <a:ext cx="12192003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047532"/>
          </a:xfrm>
        </p:spPr>
        <p:txBody>
          <a:bodyPr rtlCol="0" anchor="ctr">
            <a:noAutofit/>
          </a:bodyPr>
          <a:lstStyle/>
          <a:p>
            <a:pPr algn="ctr"/>
            <a:r>
              <a:rPr lang="pt-BR" sz="3200" dirty="0"/>
              <a:t>Será que houve uma falha na capacidade de </a:t>
            </a:r>
            <a:r>
              <a:rPr lang="pt-BR" sz="3200" dirty="0">
                <a:highlight>
                  <a:srgbClr val="008080"/>
                </a:highlight>
              </a:rPr>
              <a:t>abundância</a:t>
            </a:r>
            <a:r>
              <a:rPr lang="pt-BR" sz="3200" dirty="0"/>
              <a:t> do mundo e por isso temos tantas pessoas pobres?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0"/>
            <a:ext cx="12192003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047532"/>
          </a:xfrm>
        </p:spPr>
        <p:txBody>
          <a:bodyPr rtlCol="0" anchor="ctr">
            <a:noAutofit/>
          </a:bodyPr>
          <a:lstStyle/>
          <a:p>
            <a:pPr algn="ctr"/>
            <a:r>
              <a:rPr lang="pt-BR" dirty="0"/>
              <a:t>Qual o </a:t>
            </a:r>
            <a:r>
              <a:rPr lang="pt-BR" dirty="0">
                <a:solidFill>
                  <a:srgbClr val="002060"/>
                </a:solidFill>
                <a:highlight>
                  <a:srgbClr val="FFFF00"/>
                </a:highlight>
              </a:rPr>
              <a:t>risco</a:t>
            </a:r>
            <a:r>
              <a:rPr lang="pt-BR" dirty="0"/>
              <a:t> para a religião se as pessoas </a:t>
            </a:r>
            <a:r>
              <a:rPr lang="pt-BR" dirty="0">
                <a:solidFill>
                  <a:schemeClr val="bg1"/>
                </a:solidFill>
                <a:highlight>
                  <a:srgbClr val="00FF00"/>
                </a:highlight>
              </a:rPr>
              <a:t>prosperarem</a:t>
            </a:r>
            <a:r>
              <a:rPr lang="pt-BR" dirty="0"/>
              <a:t>?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88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0"/>
            <a:ext cx="12192003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047532"/>
          </a:xfrm>
        </p:spPr>
        <p:txBody>
          <a:bodyPr rtlCol="0" anchor="ctr">
            <a:noAutofit/>
          </a:bodyPr>
          <a:lstStyle/>
          <a:p>
            <a:pPr algn="ctr"/>
            <a:r>
              <a:rPr lang="pt-BR" dirty="0"/>
              <a:t>Porque a maioria das </a:t>
            </a:r>
            <a:r>
              <a:rPr lang="pt-BR" dirty="0">
                <a:highlight>
                  <a:srgbClr val="008000"/>
                </a:highlight>
              </a:rPr>
              <a:t>pessoas</a:t>
            </a:r>
            <a:r>
              <a:rPr lang="pt-BR" dirty="0"/>
              <a:t> religiosas são </a:t>
            </a:r>
            <a:r>
              <a:rPr lang="pt-BR" dirty="0">
                <a:highlight>
                  <a:srgbClr val="008000"/>
                </a:highlight>
              </a:rPr>
              <a:t>pobres</a:t>
            </a:r>
            <a:r>
              <a:rPr lang="pt-BR" dirty="0"/>
              <a:t>?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43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upo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tângulo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07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916" y="613945"/>
            <a:ext cx="5489614" cy="1478570"/>
          </a:xfrm>
        </p:spPr>
        <p:txBody>
          <a:bodyPr rtlCol="0">
            <a:normAutofit fontScale="90000"/>
          </a:bodyPr>
          <a:lstStyle/>
          <a:p>
            <a:pPr algn="ctr">
              <a:lnSpc>
                <a:spcPct val="180000"/>
              </a:lnSpc>
            </a:pP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o que eu ainda não sei sobre</a:t>
            </a:r>
            <a:r>
              <a:rPr lang="pt-BR" dirty="0">
                <a:latin typeface="Arial Black" panose="020B0A040201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highlight>
                  <a:srgbClr val="00FF00"/>
                </a:highlight>
                <a:latin typeface="Arial Black" panose="020B0A04020102020204" pitchFamily="34" charset="0"/>
              </a:rPr>
              <a:t>dinheiro</a:t>
            </a:r>
            <a:r>
              <a:rPr lang="pt-BR" dirty="0">
                <a:latin typeface="Arial Black" panose="020B0A04020102020204" pitchFamily="34" charset="0"/>
              </a:rPr>
              <a:t>?</a:t>
            </a:r>
            <a:br>
              <a:rPr lang="pt-BR" dirty="0"/>
            </a:br>
            <a:r>
              <a:rPr lang="pt-BR" sz="3200" dirty="0"/>
              <a:t> </a:t>
            </a:r>
          </a:p>
        </p:txBody>
      </p: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tângulo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a liv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tângulo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a liv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a liv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a liv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a liv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a liv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a liv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a liv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a liv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tângulo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a liv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a liv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a liv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a liv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a liv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a liv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a liv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a liv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a liv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a liv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a liv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a liv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a livre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a liv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a liv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a liv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a liv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a liv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a liv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a liv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a liv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a liv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a liv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a liv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66901"/>
              </p:ext>
            </p:extLst>
          </p:nvPr>
        </p:nvGraphicFramePr>
        <p:xfrm>
          <a:off x="3969544" y="2316162"/>
          <a:ext cx="5143500" cy="3695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3170991" y="2092515"/>
            <a:ext cx="6501647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10"/>
            <a:ext cx="12192003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2047532"/>
          </a:xfrm>
        </p:spPr>
        <p:txBody>
          <a:bodyPr rtlCol="0" anchor="ctr">
            <a:noAutofit/>
          </a:bodyPr>
          <a:lstStyle/>
          <a:p>
            <a:pPr algn="ctr"/>
            <a:r>
              <a:rPr lang="pt-BR" dirty="0"/>
              <a:t>Qual é o grande </a:t>
            </a:r>
            <a:r>
              <a:rPr lang="pt-BR" dirty="0">
                <a:highlight>
                  <a:srgbClr val="FF0000"/>
                </a:highlight>
              </a:rPr>
              <a:t>sabotador</a:t>
            </a:r>
            <a:r>
              <a:rPr lang="pt-BR" dirty="0"/>
              <a:t> da minha vida financeira?</a:t>
            </a:r>
            <a:endParaRPr lang="pt-BR" sz="3200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2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 xmlns:dgm="http://schemas.openxmlformats.org/drawingml/2006/diagram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tângulo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orma livre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orma Livre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orma livre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orma Livre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orma livre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orma livre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orma livre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orma livre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orma livre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orma livre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ha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orma livre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orma livre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orma livre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orma livre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tângulo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orma livre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orma livre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orma livre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orma livre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orma livre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orma livre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orma livre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orma livre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orma livre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orma livre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pt-BR" sz="3300" dirty="0">
                <a:solidFill>
                  <a:srgbClr val="FFFFFF"/>
                </a:solidFill>
              </a:rPr>
              <a:t>Distribuição</a:t>
            </a:r>
          </a:p>
        </p:txBody>
      </p:sp>
      <p:sp useBgFill="1">
        <p:nvSpPr>
          <p:cNvPr id="124" name="Retângulo com Canto Diagonal Arredondado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a livre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orma livre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orma livre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orma livre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orma livre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orma livre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orma livre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orma livre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orma livre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tângulo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dgm="http://schemas.openxmlformats.org/drawingml/2006/diagram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Espaço reservado para conteúdo 5" descr="Gráfico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839325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Processo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460337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/>
              <a:t>  Detalhes de contato	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dirty="0">
                <a:hlinkClick r:id="rId4"/>
              </a:rPr>
              <a:t>pessoa@example.com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moderno</Template>
  <TotalTime>0</TotalTime>
  <Words>97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Trebuchet MS</vt:lpstr>
      <vt:lpstr>Tw Cen MT</vt:lpstr>
      <vt:lpstr>Circuito</vt:lpstr>
      <vt:lpstr>Será que houve uma falha na capacidade de abundância do mundo e por isso temos tantas pessoas pobres?</vt:lpstr>
      <vt:lpstr>Qual o risco para a religião se as pessoas prosperarem?</vt:lpstr>
      <vt:lpstr>Porque a maioria das pessoas religiosas são pobres?</vt:lpstr>
      <vt:lpstr>o que eu ainda não sei sobre dinheiro?  </vt:lpstr>
      <vt:lpstr>Qual é o grande sabotador da minha vida financeira?</vt:lpstr>
      <vt:lpstr>Distribuição</vt:lpstr>
      <vt:lpstr>Processo</vt:lpstr>
      <vt:lpstr>  Detalhes de contato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2025-01-08T19:13:59Z</dcterms:created>
  <dcterms:modified xsi:type="dcterms:W3CDTF">2025-01-18T21:47:24Z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